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73" r:id="rId2"/>
    <p:sldId id="402" r:id="rId3"/>
    <p:sldId id="388" r:id="rId4"/>
    <p:sldId id="389" r:id="rId5"/>
    <p:sldId id="395" r:id="rId6"/>
    <p:sldId id="332" r:id="rId7"/>
    <p:sldId id="406" r:id="rId8"/>
    <p:sldId id="407" r:id="rId9"/>
    <p:sldId id="371" r:id="rId10"/>
    <p:sldId id="403" r:id="rId11"/>
    <p:sldId id="335" r:id="rId12"/>
    <p:sldId id="336" r:id="rId13"/>
    <p:sldId id="298" r:id="rId14"/>
    <p:sldId id="299" r:id="rId15"/>
    <p:sldId id="300" r:id="rId16"/>
    <p:sldId id="346" r:id="rId17"/>
    <p:sldId id="350" r:id="rId18"/>
    <p:sldId id="340" r:id="rId19"/>
    <p:sldId id="347" r:id="rId20"/>
    <p:sldId id="342" r:id="rId21"/>
    <p:sldId id="343" r:id="rId22"/>
    <p:sldId id="344" r:id="rId23"/>
    <p:sldId id="348" r:id="rId24"/>
    <p:sldId id="362" r:id="rId25"/>
    <p:sldId id="404" r:id="rId26"/>
    <p:sldId id="303" r:id="rId27"/>
    <p:sldId id="405" r:id="rId28"/>
    <p:sldId id="4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статей ВАК</c:v>
                </c:pt>
              </c:strCache>
            </c:strRef>
          </c:tx>
          <c:dLbls>
            <c:dLbl>
              <c:idx val="0"/>
              <c:layout>
                <c:manualLayout>
                  <c:x val="3.0864197530864339E-3"/>
                  <c:y val="-1.7359857311996994E-2"/>
                </c:manualLayout>
              </c:layout>
              <c:showVal val="1"/>
            </c:dLbl>
            <c:dLbl>
              <c:idx val="1"/>
              <c:layout>
                <c:manualLayout>
                  <c:x val="-3.0864197530864339E-3"/>
                  <c:y val="-1.1903348880505643E-2"/>
                </c:manualLayout>
              </c:layout>
              <c:showVal val="1"/>
            </c:dLbl>
            <c:dLbl>
              <c:idx val="2"/>
              <c:layout>
                <c:manualLayout>
                  <c:x val="1.5432098765431562E-3"/>
                  <c:y val="-2.3146476415995945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РИНЦ</c:v>
                </c:pt>
              </c:strCache>
            </c:strRef>
          </c:tx>
          <c:dLbls>
            <c:dLbl>
              <c:idx val="0"/>
              <c:layout>
                <c:manualLayout>
                  <c:x val="9.1112664995231692E-3"/>
                  <c:y val="-1.8931811405937304E-2"/>
                </c:manualLayout>
              </c:layout>
              <c:showVal val="1"/>
            </c:dLbl>
            <c:dLbl>
              <c:idx val="1"/>
              <c:layout>
                <c:manualLayout>
                  <c:x val="9.1112664995231692E-3"/>
                  <c:y val="-2.163635589249982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622726691937475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26</c:v>
                </c:pt>
                <c:pt idx="2">
                  <c:v>44</c:v>
                </c:pt>
                <c:pt idx="3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Scopus</c:v>
                </c:pt>
              </c:strCache>
            </c:strRef>
          </c:tx>
          <c:dLbls>
            <c:dLbl>
              <c:idx val="3"/>
              <c:layout>
                <c:manualLayout>
                  <c:x val="1.3666899749284738E-2"/>
                  <c:y val="-8.1138464159461725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hape val="box"/>
        <c:axId val="71025408"/>
        <c:axId val="71026944"/>
        <c:axId val="0"/>
      </c:bar3DChart>
      <c:catAx>
        <c:axId val="7102540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1026944"/>
        <c:crosses val="autoZero"/>
        <c:auto val="1"/>
        <c:lblAlgn val="ctr"/>
        <c:lblOffset val="100"/>
      </c:catAx>
      <c:valAx>
        <c:axId val="71026944"/>
        <c:scaling>
          <c:orientation val="minMax"/>
        </c:scaling>
        <c:axPos val="l"/>
        <c:majorGridlines/>
        <c:numFmt formatCode="General" sourceLinked="1"/>
        <c:tickLblPos val="nextTo"/>
        <c:crossAx val="710254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студентов</c:v>
                </c:pt>
              </c:strCache>
            </c:strRef>
          </c:tx>
          <c:dLbls>
            <c:dLbl>
              <c:idx val="0"/>
              <c:layout>
                <c:manualLayout>
                  <c:x val="-1.4145927120022372E-17"/>
                  <c:y val="-2.314647641599594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735985731199695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7866191039990132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4466547759997467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</c:v>
                </c:pt>
                <c:pt idx="1">
                  <c:v>208</c:v>
                </c:pt>
                <c:pt idx="2">
                  <c:v>534</c:v>
                </c:pt>
                <c:pt idx="3">
                  <c:v>422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доклады</c:v>
                </c:pt>
              </c:strCache>
            </c:strRef>
          </c:tx>
          <c:dLbls>
            <c:dLbl>
              <c:idx val="0"/>
              <c:layout>
                <c:manualLayout>
                  <c:x val="1.3888888888888944E-2"/>
                  <c:y val="-2.6039785967995492E-2"/>
                </c:manualLayout>
              </c:layout>
              <c:showVal val="1"/>
            </c:dLbl>
            <c:dLbl>
              <c:idx val="1"/>
              <c:layout>
                <c:manualLayout>
                  <c:x val="1.8518518518518566E-2"/>
                  <c:y val="-1.1573238207997981E-2"/>
                </c:manualLayout>
              </c:layout>
              <c:showVal val="1"/>
            </c:dLbl>
            <c:dLbl>
              <c:idx val="2"/>
              <c:layout>
                <c:manualLayout>
                  <c:x val="1.8518518518518511E-2"/>
                  <c:y val="-1.7359857311996959E-2"/>
                </c:manualLayout>
              </c:layout>
              <c:showVal val="1"/>
            </c:dLbl>
            <c:dLbl>
              <c:idx val="3"/>
              <c:layout>
                <c:manualLayout>
                  <c:x val="2.1604938271605038E-2"/>
                  <c:y val="-2.025316686399645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публикации</c:v>
                </c:pt>
              </c:strCache>
            </c:strRef>
          </c:tx>
          <c:dLbls>
            <c:dLbl>
              <c:idx val="0"/>
              <c:layout>
                <c:manualLayout>
                  <c:x val="1.8518518518518566E-2"/>
                  <c:y val="-8.6799286559984794E-3"/>
                </c:manualLayout>
              </c:layout>
              <c:showVal val="1"/>
            </c:dLbl>
            <c:dLbl>
              <c:idx val="1"/>
              <c:layout>
                <c:manualLayout>
                  <c:x val="1.5432098765432138E-2"/>
                  <c:y val="-5.7866191039990132E-3"/>
                </c:manualLayout>
              </c:layout>
              <c:showVal val="1"/>
            </c:dLbl>
            <c:dLbl>
              <c:idx val="2"/>
              <c:layout>
                <c:manualLayout>
                  <c:x val="1.3888888888888944E-2"/>
                  <c:y val="-2.8933095519995049E-3"/>
                </c:manualLayout>
              </c:layout>
              <c:showVal val="1"/>
            </c:dLbl>
            <c:dLbl>
              <c:idx val="3"/>
              <c:layout>
                <c:manualLayout>
                  <c:x val="1.3888888888888944E-2"/>
                  <c:y val="-2.8933095519995049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</c:ser>
        <c:shape val="box"/>
        <c:axId val="92427776"/>
        <c:axId val="92429312"/>
        <c:axId val="0"/>
      </c:bar3DChart>
      <c:catAx>
        <c:axId val="9242777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92429312"/>
        <c:crosses val="autoZero"/>
        <c:auto val="1"/>
        <c:lblAlgn val="ctr"/>
        <c:lblOffset val="100"/>
      </c:catAx>
      <c:valAx>
        <c:axId val="92429312"/>
        <c:scaling>
          <c:orientation val="minMax"/>
        </c:scaling>
        <c:axPos val="l"/>
        <c:majorGridlines/>
        <c:numFmt formatCode="General" sourceLinked="1"/>
        <c:tickLblPos val="nextTo"/>
        <c:crossAx val="92427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5568-BBF9-4147-9E23-118830FB8A7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2CBF2-D4E9-4D9C-BDDD-9510BF697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FE3E60-F912-493A-BFF7-708098DA38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3AA696-4F1E-4BE4-85AB-3BD8FA4E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mbly.herzen.spb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+mn-lt"/>
              </a:rPr>
              <a:t>НОУ ВО «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+mn-lt"/>
              </a:rPr>
              <a:t>Восточно-Сибирский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+mn-lt"/>
              </a:rPr>
              <a:t> институт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+mn-lt"/>
              </a:rPr>
              <a:t>экономики и менеджмента»</a:t>
            </a:r>
            <a:endParaRPr lang="ru-RU" sz="24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Итоги научно-исследовательской работы за 2017 г.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/>
              <a:t>Технопарк «</a:t>
            </a:r>
            <a:r>
              <a:rPr lang="en-US" cap="none" dirty="0" err="1" smtClean="0"/>
              <a:t>Invita</a:t>
            </a:r>
            <a:r>
              <a:rPr lang="ru-RU" cap="none" dirty="0" smtClean="0"/>
              <a:t>»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3 </a:t>
            </a:r>
            <a:r>
              <a:rPr lang="ru-RU" dirty="0" smtClean="0"/>
              <a:t>направления: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«Биотехнологии» </a:t>
            </a:r>
            <a:r>
              <a:rPr lang="ru-RU" dirty="0" smtClean="0"/>
              <a:t>на базе лаборатории биологически активных веществ при Якутской сельскохозяйственной академии (руководитель Рогожин В.В., д.б.н.); </a:t>
            </a:r>
          </a:p>
          <a:p>
            <a:pPr lvl="0" algn="just"/>
            <a:r>
              <a:rPr lang="ru-RU" dirty="0" smtClean="0">
                <a:solidFill>
                  <a:srgbClr val="FF0000"/>
                </a:solidFill>
              </a:rPr>
              <a:t>ТО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Ветви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выпускающая телевизионно-информационную продукцию (руководитель Тодуа М.);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Мониторинг</a:t>
            </a:r>
            <a:r>
              <a:rPr lang="ru-RU" dirty="0" smtClean="0"/>
              <a:t> и анализ состояния детских летних оздоровительных лагерей, детских дворовых площадок, мониторинг для проверки эффективности расходования бюджетных средств на создание условий в сельских школах условий для занятий физкультурой и спортом на территории пригородов и города Якутска (руководитель Маркова Л.Л.)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В рамках международной деятельности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В 2017 году ВСИЭМ заключил договор о международном сотрудничестве с консорциумом Университета Арктики.</a:t>
            </a:r>
          </a:p>
          <a:p>
            <a:pPr algn="just">
              <a:buNone/>
            </a:pPr>
            <a:r>
              <a:rPr lang="ru-RU" sz="2400" b="1" dirty="0" err="1" smtClean="0"/>
              <a:t>Профайл</a:t>
            </a:r>
            <a:r>
              <a:rPr lang="ru-RU" sz="2400" b="1" dirty="0" smtClean="0"/>
              <a:t> ВСИЭМ на сайте Университета Арктики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3" name="Picture 5" descr="C:\Documents and Settings\pkvsiem4\Рабочий стол\НИО для сайта\Russian confirm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780" y="1600200"/>
            <a:ext cx="3342240" cy="472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Международные проекты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 </a:t>
            </a:r>
            <a:r>
              <a:rPr lang="ru-RU" sz="3800" b="1" dirty="0" smtClean="0">
                <a:solidFill>
                  <a:srgbClr val="C00000"/>
                </a:solidFill>
              </a:rPr>
              <a:t>1.</a:t>
            </a:r>
            <a:r>
              <a:rPr lang="ru-RU" sz="2800" b="1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Оценка качества жизни населения Арктической зоны с применением  математико-статистических методов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ru-RU" sz="2800" dirty="0" smtClean="0">
                <a:solidFill>
                  <a:schemeClr val="tx2"/>
                </a:solidFill>
              </a:rPr>
              <a:t>В проекте</a:t>
            </a: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исследуются актуальные проблемы повышения качества жизни населения в северных регионах (на примере Республики Саха (Якутия) в условиях структурного экономического кризиса. Рассматриваются закономерности и тенденции развития региональной экономики районов Крайнего Севера в условиях глобализации и влияния мирового экономического кризиса.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         В результате будет представлена комплексная характеристика факторов и условий повышения благосостояния человека, семьи и социальных групп, формирования и развития интеллектуального потенциала населения районов Крайнего Севера и Арктической зоны, отражающая уровень реализации разумных потребностей людей в соответствии с требованиями экономических и социальных стандартов качества жизни населения.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Documents and Settings\niospecialist\Мои документы\Мои рисунки\iCA0171Y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3960440" cy="2970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29" name="Picture 5" descr="C:\Documents and Settings\niospecialist\Мои документы\Мои рисунки\iCABD00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464496" cy="30439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30" name="Picture 6" descr="C:\Documents and Settings\niospecialist\Мои документы\Мои рисунки\iCAIWPO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3214689" cy="21431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31" name="Picture 7" descr="C:\Documents and Settings\niospecialist\Мои документы\Мои рисунки\iCA81NP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3279685" cy="22145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704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Научный руководитель: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Ротарь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Т.С.,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к.э.н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7143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2. </a:t>
            </a:r>
            <a:r>
              <a:rPr lang="ru-RU" b="1" dirty="0" smtClean="0">
                <a:solidFill>
                  <a:srgbClr val="C00000"/>
                </a:solidFill>
              </a:rPr>
              <a:t>Инновационные технологии переработки и использования пантов оленя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tx2"/>
                </a:solidFill>
              </a:rPr>
              <a:t>Важнейшим сырьем для фармацевтической промышленности служат панты северного оленя, которые содержат комплекс биологически активных веществ (БАВ), обладающих стимулирующим действием на организм человека.</a:t>
            </a:r>
            <a:endParaRPr lang="ru-RU" b="1" i="1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Поэтому разработка методик консервации пантов северного оленя (внедрении безотходных технологий в производственный процесс) является приоритетным направлением в развитии экономики арктических регионов.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endParaRPr lang="ru-RU" sz="3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niospecialist\Мои документы\Мои рисунки\iCAWLG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032448" cy="268829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2" descr="C:\Documents and Settings\niospecialist\Мои документы\Мои рисунки\iCA04SD7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814615" cy="27340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146" name="Picture 2" descr="C:\Documents and Settings\niospecialist\Рабочий стол\январь 2015\для сайта\фото науч.проекты\Фото для буклета(допол)\иннова.технол.оленя\osvi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24944"/>
            <a:ext cx="3648405" cy="2736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7" y="58052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Научный руководитель: Рогожина Т.В., к.б.н.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3. Проведение международной дистанционной студенческой олимпиады «Северный меридиан» среди студентов  Университета Арктики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Основными целями и задачами предлагаемой дистанционной олимпиады «Северный меридиан» являются: пропаганда научных знаний и повышение интереса студентов Университета Арктики к изучению проблем Арктики; развитие у студентов логического мышления, пробуждение интереса к решению экономических и экологических заданий, перспектив развития туризма в Арктической зоне; создание оптимальных условий для выявления одаренных и талантливых студентов.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Тематика заданий: физическая география, история географических открытий, краеведение, экономическая география.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 Олимпиаду планируется проводить дистанционно, ответы принимаются в электронном и письменном видах. Информационное письмо размещается на сайтах БГУ и Университета Арктики.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niospecialist\Мои документы\Мои рисунки\1418009553_img_5511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3385" y="1554163"/>
            <a:ext cx="4729630" cy="45259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51" name="Picture 3" descr="C:\Documents and Settings\niospecialist\Мои документы\Мои рисунки\сев.меридиан\1274242251_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3643338" cy="27334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52" name="Picture 4" descr="C:\Documents and Settings\niospecialist\Мои документы\Мои рисунки\сев.меридиан\1332745705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441514" cy="2500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53" name="Picture 5" descr="C:\Documents and Settings\niospecialist\Мои документы\Мои рисунки\1364541905_severnyj-meridian-shkolniki-vypolnyayut-test-po-geografii-8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0648"/>
            <a:ext cx="3967288" cy="264320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31640" y="6021288"/>
            <a:ext cx="674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Научныейруководитель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Захарова Л.А., ст. преподаватель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4. Маркетинговое исследование:  исследование 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конкурентноспособности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якутских товаров и услуг на потребительском рынке Арктических территорий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900" dirty="0" smtClean="0"/>
              <a:t>         </a:t>
            </a:r>
            <a:r>
              <a:rPr lang="ru-RU" sz="2900" dirty="0" smtClean="0">
                <a:solidFill>
                  <a:schemeClr val="tx2"/>
                </a:solidFill>
              </a:rPr>
              <a:t>В ходе исследования предполагается  реализация следующих задач: изучение рынка (специализации рынка и его географического положения, емкости рынка); исследование конкурентов (основных конкурентов, торговых марок товаров конкурентов, особенности товаров конкурентов, вида и особенностей упаковки товаров конкурентов, форм и методов сбытовой деятельности, рекламных материалов конкурентов); изучение потребностей покупателя (возможных покупателей с учетом сегментации рынка, типичных направлений и способов использования товара покупателями, мотивов покупки данного товара, факторов формирования покупательских предпочтений, неудовлетворенных потребностей товарами данного вида); определение параметров оценки товара (технических, эргономических и др.). На основе изучения рынка и требований покупателей выбирается продукция, по которой проводится анализ или формулируются требования к будущему товару, а далее определяется перечень параметров, подлежащих оценке; систематизацию факторов конкурентоспособности товаров: определение подходов к количественной оценке конкурентоспособности товаров.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niospecialist\Мои документы\Мои рисунки\suvenirnyj-jakutskij-noz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672408" cy="25202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125" name="Picture 5" descr="C:\Documents and Settings\niospecialist\Рабочий стол\январь 2015\для сайта\фото науч.проекты\Фото для буклета(допол)\маркет.исслед\ma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3672408" cy="27554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126" name="Picture 6" descr="C:\Documents and Settings\niospecialist\Рабочий стол\январь 2015\для сайта\фото науч.проекты\Фото для буклета(допол)\маркет.исслед\biser_info_23769_shtafirki_-s-chego-vse-nachinalos____1247256687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3744416" cy="27523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127" name="Picture 7" descr="C:\Documents and Settings\niospecialist\Рабочий стол\январь 2015\для сайта\фото науч.проекты\Фото для буклета(допол)\маркет.исслед\m_1278573086_791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3780420" cy="25202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594928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Научный руководитель:  Маркова Л.Л., доцент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Научные ПУБЛИКАЦИИ за 2017 г.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>
                <a:solidFill>
                  <a:schemeClr val="tx2"/>
                </a:solidFill>
              </a:rPr>
              <a:t>В течение 2017 года сотрудниками Института было опубликовано </a:t>
            </a:r>
            <a:r>
              <a:rPr lang="ru-RU" dirty="0" smtClean="0">
                <a:solidFill>
                  <a:srgbClr val="FF0000"/>
                </a:solidFill>
              </a:rPr>
              <a:t>30</a:t>
            </a:r>
            <a:r>
              <a:rPr lang="ru-RU" dirty="0" smtClean="0">
                <a:solidFill>
                  <a:schemeClr val="tx2"/>
                </a:solidFill>
              </a:rPr>
              <a:t> научных статей общим объемом </a:t>
            </a:r>
            <a:r>
              <a:rPr lang="ru-RU" dirty="0" smtClean="0"/>
              <a:t>13,8</a:t>
            </a:r>
            <a:r>
              <a:rPr lang="ru-RU" dirty="0" smtClean="0">
                <a:solidFill>
                  <a:schemeClr val="tx2"/>
                </a:solidFill>
              </a:rPr>
              <a:t> п.л., из них: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статьи </a:t>
            </a:r>
            <a:r>
              <a:rPr lang="en-US" dirty="0" smtClean="0">
                <a:solidFill>
                  <a:schemeClr val="tx1"/>
                </a:solidFill>
              </a:rPr>
              <a:t>Scopus (1</a:t>
            </a:r>
            <a:r>
              <a:rPr lang="ru-RU" dirty="0" smtClean="0">
                <a:solidFill>
                  <a:schemeClr val="tx1"/>
                </a:solidFill>
              </a:rPr>
              <a:t>,8 п.л.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статей ВАК</a:t>
            </a:r>
            <a:r>
              <a:rPr lang="ru-RU" dirty="0" smtClean="0">
                <a:solidFill>
                  <a:schemeClr val="tx2"/>
                </a:solidFill>
              </a:rPr>
              <a:t> (</a:t>
            </a:r>
            <a:r>
              <a:rPr lang="ru-RU" dirty="0" smtClean="0"/>
              <a:t>0,9</a:t>
            </a:r>
            <a:r>
              <a:rPr lang="ru-RU" dirty="0" smtClean="0">
                <a:solidFill>
                  <a:schemeClr val="tx2"/>
                </a:solidFill>
              </a:rPr>
              <a:t> п.л.);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28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статей размещены в РИНЦ (12 п.л.).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5. Изучение особенностей развития туризма на Арктических территориях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chemeClr val="tx2"/>
                </a:solidFill>
              </a:rPr>
              <a:t>Наличие в  арктической зоне уникальных природных ресурсов позволяет развивать туризм, который может стать альтернативным типом хозяйствования и источником доходов. Природные условия благоприятствуют развитию таких видов туризма как экологический, спортивный, круизный, этнографический, социальный, сельский, деловой,  научный и познавательный. В ходе исследования предполагается изучение препятствующие развитию туриндустрии посредством системного, комплексного анализа социально-экономического развития туризма на Арктических территориях.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niospecialist\Рабочий стол\январь 2015\для сайта\фото науч.проекты\Фото для буклета(допол)\изуч.особен.разв.туризма\Arctic_tourism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3672408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C:\Documents and Settings\niospecialist\Рабочий стол\январь 2015\для сайта\фото науч.проекты\Фото для буклета(допол)\изуч.особен.разв.туризма\preview_arc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672407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C:\Documents and Settings\niospecialist\Рабочий стол\январь 2015\для сайта\фото науч.проекты\Фото для буклета(допол)\изуч.особен.разв.туризма\iCAV7W1N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7"/>
            <a:ext cx="3648406" cy="27363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C:\Documents and Settings\niospecialist\Рабочий стол\январь 2015\для сайта\фото науч.проекты\Фото для буклета(допол)\изуч.особен.разв.туризма\640_1_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3140968"/>
            <a:ext cx="3647419" cy="2736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47664" y="5949280"/>
            <a:ext cx="827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Научный руководитель: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Винокурова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Т.Г.,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к.э.н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6. Разработка региональной комплексной программы социально-правовой  поддержки коренных малочисленных народов Севера (на примере Финляндии и США)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    В рамках проекта ведется комплексное изучение существующих проблем в сфере государственного управления, целенаправленный сравнительно-правовой анализ систем государственного надзора и контроля в данной области в России, США и Финляндии, в рамках единого научного исследования, позволит понять особенности государственно-правовой регламентации управления этими ресурсами и способствовать более эффективному социально-правовому обеспечению и народов, живущих в столь суровых климатических условиях.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niospecialist\Рабочий стол\январь 2015\для сайта\фото науч.проекты\Фото для буклета(допол)\разраб.регион.компл.прогр\357268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7534"/>
            <a:ext cx="3996105" cy="266540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171" name="Picture 3" descr="C:\Documents and Settings\niospecialist\Рабочий стол\январь 2015\для сайта\фото науч.проекты\Фото для буклета(допол)\разраб.регион.компл.прогр\main16028388_a5e7916d68d3044a0a2137fb34f3a1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48173" cy="26854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172" name="Picture 4" descr="C:\Documents and Settings\niospecialist\Рабочий стол\январь 2015\для сайта\фото науч.проекты\Фото для буклета(допол)\разраб.регион.компл.прогр\2137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56" y="2996952"/>
            <a:ext cx="4143721" cy="2880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173" name="Picture 5" descr="C:\Documents and Settings\niospecialist\Рабочий стол\январь 2015\для сайта\фото науч.проекты\Фото для буклета(допол)\разраб.регион.компл.прогр\Internet-dlya-korennyih-narodov-Severa--stanet-dostupnee-i-deshev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96952"/>
            <a:ext cx="3888432" cy="2916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63688" y="6165304"/>
            <a:ext cx="59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Научный руководитель: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Лаппарова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И.Ф., к.и.н.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Научно-исследовательская работа студентов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Студенты приняли участие в  следующих научных мероприятиях:</a:t>
            </a:r>
          </a:p>
          <a:p>
            <a:r>
              <a:rPr lang="ru-RU" dirty="0" smtClean="0"/>
              <a:t>XXI научно-практическая конференция «Шаг в будущее» (8-10 января, 2017 г.)</a:t>
            </a:r>
          </a:p>
          <a:p>
            <a:r>
              <a:rPr lang="ru-RU" dirty="0" smtClean="0"/>
              <a:t>региональный этап Всероссийской олимпиады профессионального мастерства (21 февраля, 2017 г.) – 1 студент Дойна </a:t>
            </a:r>
            <a:r>
              <a:rPr lang="ru-RU" dirty="0" err="1" smtClean="0"/>
              <a:t>Кистол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Круглый стол в форме дискуссионной площадки «Социальная экология региона: угрозы и перспективы» в рамках Года экологии (7 февраля, 2017 г.);</a:t>
            </a:r>
          </a:p>
          <a:p>
            <a:r>
              <a:rPr lang="ru-RU" dirty="0" err="1" smtClean="0"/>
              <a:t>Внутривузовская</a:t>
            </a:r>
            <a:r>
              <a:rPr lang="ru-RU" dirty="0" smtClean="0"/>
              <a:t> студенческая конференция «Экология: проблемы и перспективы» (21 марта, 2017 г.);</a:t>
            </a:r>
          </a:p>
          <a:p>
            <a:pPr lvl="0"/>
            <a:r>
              <a:rPr lang="ru-RU" dirty="0" smtClean="0"/>
              <a:t>республиканская олимпиада по Бухгалтерскому учету на базе ГБПОУ РС (Я) «Финансово-экономический колледж им. И.И. Фадеева». (26 апреля 2017 г.) - 2 студента </a:t>
            </a:r>
            <a:r>
              <a:rPr lang="ru-RU" dirty="0" err="1" smtClean="0"/>
              <a:t>Василянская</a:t>
            </a:r>
            <a:r>
              <a:rPr lang="ru-RU" dirty="0" smtClean="0"/>
              <a:t> А., Андреева С., </a:t>
            </a:r>
            <a:r>
              <a:rPr lang="ru-RU" dirty="0" err="1" smtClean="0"/>
              <a:t>рук-ль</a:t>
            </a:r>
            <a:r>
              <a:rPr lang="ru-RU" dirty="0" smtClean="0"/>
              <a:t> Волков А.И.</a:t>
            </a:r>
          </a:p>
          <a:p>
            <a:pPr lvl="0"/>
            <a:r>
              <a:rPr lang="ru-RU" dirty="0" smtClean="0"/>
              <a:t>Х</a:t>
            </a:r>
            <a:r>
              <a:rPr lang="en-US" dirty="0" smtClean="0"/>
              <a:t>I </a:t>
            </a:r>
            <a:r>
              <a:rPr lang="ru-RU" dirty="0" smtClean="0"/>
              <a:t>межвузовская студенческая научно-практическая конференция «Актуальные проблемы экономики, менеджмента и права» (28 апреля, 2017 г.)</a:t>
            </a:r>
          </a:p>
          <a:p>
            <a:pPr lvl="0"/>
            <a:r>
              <a:rPr lang="ru-RU" dirty="0" smtClean="0"/>
              <a:t>конкурс «Развитие инвестиционной политики РС(Я)» проект Андрея Шмакова «Клуб юных предпринимателей «ЮНОСТЬ»(27 мая, 2017 г.) </a:t>
            </a:r>
            <a:r>
              <a:rPr lang="ru-RU" dirty="0" err="1" smtClean="0"/>
              <a:t>рук-ль</a:t>
            </a:r>
            <a:r>
              <a:rPr lang="ru-RU" dirty="0" smtClean="0"/>
              <a:t> Васильев П.И.</a:t>
            </a:r>
          </a:p>
          <a:p>
            <a:pPr lvl="0"/>
            <a:r>
              <a:rPr lang="ru-RU" dirty="0" smtClean="0"/>
              <a:t>Круглый стол, посвященный году Экологии (09 ноября, 2017 г.);</a:t>
            </a:r>
          </a:p>
          <a:p>
            <a:pPr lvl="0"/>
            <a:r>
              <a:rPr lang="ru-RU" dirty="0" smtClean="0"/>
              <a:t>Научно-практический мастер-класс сотрудников АО «Альфа банк»для студентов направления «Экономика» «О банковских продуктах» (9 октября, 2017 г.);</a:t>
            </a:r>
          </a:p>
          <a:p>
            <a:pPr lvl="0"/>
            <a:r>
              <a:rPr lang="ru-RU" dirty="0" smtClean="0"/>
              <a:t>Научно-практический семинар «Зачем нужна статистика?» (с участием зам.начальника отдела статистики уровня жизни, обследований домашних хозяйств, населения и здравоохранения Территориального органа Федеральной службы государственной статистики по РС (Я) (10 октября, 2017 г.);</a:t>
            </a:r>
          </a:p>
          <a:p>
            <a:pPr lvl="0"/>
            <a:r>
              <a:rPr lang="ru-RU" dirty="0" err="1" smtClean="0"/>
              <a:t>Внутривузовская</a:t>
            </a:r>
            <a:r>
              <a:rPr lang="ru-RU" dirty="0" smtClean="0"/>
              <a:t> туристическая олимпиада «Северный меридиан» в рамках республиканской Недели географии. (25 ноября , 2017 г.);</a:t>
            </a:r>
            <a:endParaRPr lang="ru-RU" b="1" i="1" dirty="0" smtClean="0"/>
          </a:p>
          <a:p>
            <a:r>
              <a:rPr lang="ru-RU" dirty="0" smtClean="0"/>
              <a:t>Конкурс «Триколор-2017», посвященный Дню Юриста и дню Конституции Российской Федерации. (8 декабря , 2017 г.);</a:t>
            </a:r>
          </a:p>
          <a:p>
            <a:pPr lvl="0"/>
            <a:r>
              <a:rPr lang="ru-RU" dirty="0" smtClean="0"/>
              <a:t>Интеллектуальная игра для старшеклассников и студентов «Своя игра» в рамках конкурса «Триколор-2017 (8 декабря, 2017 г.)</a:t>
            </a:r>
          </a:p>
          <a:p>
            <a:r>
              <a:rPr lang="en-US" dirty="0" smtClean="0"/>
              <a:t>XIII </a:t>
            </a:r>
            <a:r>
              <a:rPr lang="ru-RU" dirty="0" smtClean="0"/>
              <a:t>республиканские Рождественские образовательные чтения (7 декабря, 2017 г.);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pkvsiem4\Рабочий стол\ФОТО НИР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262759" cy="28418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7" name="Picture 3" descr="C:\Documents and Settings\pkvsiem4\Рабочий стол\ФОТО НИРС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93030"/>
            <a:ext cx="4190256" cy="279350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9" name="Picture 5" descr="C:\Documents and Settings\pkvsiem4\Рабочий стол\НИРС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4263254" cy="28389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2" descr="C:\Documents and Settings\berestenkovaai\Рабочий стол\ОЕВ\НИО 2017-2018\фото студ.конф.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020" y="548681"/>
            <a:ext cx="4212468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Динамика участия студентов в научно – исследовательской работе ИНСТИТУТА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Достижения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" y="1341438"/>
            <a:ext cx="3635896" cy="11731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Договор о сотрудничестве с </a:t>
            </a:r>
            <a:r>
              <a:rPr lang="ru-RU" dirty="0" smtClean="0">
                <a:solidFill>
                  <a:srgbClr val="C00000"/>
                </a:solidFill>
              </a:rPr>
              <a:t>Институтом мерзлотоведения</a:t>
            </a:r>
            <a:r>
              <a:rPr lang="ru-RU" dirty="0" smtClean="0"/>
              <a:t> им. П.И. Мельникова. Т </a:t>
            </a:r>
          </a:p>
          <a:p>
            <a:r>
              <a:rPr lang="ru-RU" dirty="0" smtClean="0"/>
              <a:t>Договор с консорциумом </a:t>
            </a:r>
            <a:r>
              <a:rPr lang="ru-RU" dirty="0" err="1" smtClean="0">
                <a:solidFill>
                  <a:srgbClr val="FF0000"/>
                </a:solidFill>
              </a:rPr>
              <a:t>Универститет</a:t>
            </a:r>
            <a:r>
              <a:rPr lang="ru-RU" dirty="0" smtClean="0">
                <a:solidFill>
                  <a:srgbClr val="FF0000"/>
                </a:solidFill>
              </a:rPr>
              <a:t> Арктики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 smtClean="0"/>
          </a:p>
          <a:p>
            <a:r>
              <a:rPr lang="ru-RU" dirty="0" smtClean="0"/>
              <a:t>Договор о размещении научных сборников ВСИЭМ в </a:t>
            </a:r>
            <a:r>
              <a:rPr lang="en-US" dirty="0" smtClean="0">
                <a:solidFill>
                  <a:srgbClr val="FF0000"/>
                </a:solidFill>
              </a:rPr>
              <a:t>E-LIBRARY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РИНЦ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НИОКР 2017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Общий объем научно-исследовательских, опытно-конструкторских и технологических работ за 2017 год составил 2 105,0 тыс.руб. (в 2016 г. было 1 836,0 тыс.руб.). Объем НИОКР в расчете на одного научно-педагогического работника составило 131 тыс.руб. (в 2016 г. - 102 </a:t>
            </a:r>
            <a:r>
              <a:rPr lang="ru-RU" dirty="0" err="1" smtClean="0"/>
              <a:t>тыс.руб</a:t>
            </a:r>
            <a:r>
              <a:rPr lang="ru-RU" dirty="0" smtClean="0"/>
              <a:t>). Удельный вес доходов от НИОКР в общих доходах образовательной организации </a:t>
            </a:r>
            <a:r>
              <a:rPr lang="ru-RU" b="1" dirty="0" smtClean="0"/>
              <a:t>– 5,8% (в 2016 г. было 3,9 %). </a:t>
            </a:r>
            <a:r>
              <a:rPr lang="ru-RU" dirty="0" smtClean="0"/>
              <a:t>Удельный вес НИОКР, выполненных собственными силами (без привлечения соисполнителей), в общих доходах образовательной организации от НИОКР - </a:t>
            </a:r>
            <a:r>
              <a:rPr lang="ru-RU" b="1" dirty="0" smtClean="0"/>
              <a:t>100 %.</a:t>
            </a:r>
            <a:r>
              <a:rPr lang="ru-RU" dirty="0" smtClean="0"/>
              <a:t> Доходы от НИОКР (за исключением средств бюджетов бюджетной системы Российской Федерации, государственных фондов поддержки науки) в расчете на одного научно-педагогического работника составляет 131 тыс.руб. </a:t>
            </a:r>
          </a:p>
          <a:p>
            <a:r>
              <a:rPr lang="ru-RU" dirty="0" smtClean="0"/>
              <a:t>Объем финансирования по хоздоговорам в 2017 году составил 600 000 руб.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НАУЧНЫЕ ИЗДАНИЯ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628800"/>
          <a:ext cx="6696744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152128"/>
                <a:gridCol w="1224136"/>
                <a:gridCol w="1224136"/>
              </a:tblGrid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Вид публикаций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2015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2016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2017</a:t>
                      </a:r>
                      <a:endParaRPr lang="ru-RU" sz="3200" b="1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Монографии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Сборники научных трудов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Учебные пособия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Статьи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28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Публикации статей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 в журналах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000" b="1" dirty="0" smtClean="0">
                <a:latin typeface="+mn-lt"/>
              </a:rPr>
              <a:t>,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РИНЦ,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SCOPUS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28801"/>
          <a:ext cx="8363272" cy="46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1749896"/>
          </a:xfrm>
        </p:spPr>
        <p:txBody>
          <a:bodyPr/>
          <a:lstStyle/>
          <a:p>
            <a:pPr algn="just"/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764705"/>
            <a:ext cx="3826768" cy="1224135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2017 ВСИЭМ и ЯКИТ создали совместный печатный научный журнал «Современная наука Восточной Сибири»</a:t>
            </a: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2017 году вышло 2 номера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27610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 2017 году проведено 11 научных мероприятий</a:t>
            </a:r>
            <a:endParaRPr lang="ru-RU" sz="2400" cap="none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Круглый стол в форме дискуссионной площадки «Социальная экология региона: угрозы и перспективы» в рамках Года экологии (7 февраля, 2017 г.);</a:t>
            </a:r>
          </a:p>
          <a:p>
            <a:r>
              <a:rPr lang="ru-RU" sz="1600" dirty="0" err="1" smtClean="0"/>
              <a:t>Внутривузовская</a:t>
            </a:r>
            <a:r>
              <a:rPr lang="ru-RU" sz="1600" dirty="0" smtClean="0"/>
              <a:t> студенческая конференция «Экология: проблемы и перспективы» (21 марта, 2017 г.);</a:t>
            </a:r>
          </a:p>
          <a:p>
            <a:r>
              <a:rPr lang="ru-RU" sz="1600" dirty="0" smtClean="0"/>
              <a:t>Круглый стол «Мониторинг качества образовательных услуг в РС(Я)» в рамках заседания рабочей группы по образованию и культуре ЯРО ОНФ (19 апреля, 2017 г.);</a:t>
            </a:r>
          </a:p>
          <a:p>
            <a:r>
              <a:rPr lang="ru-RU" sz="1600" dirty="0" smtClean="0"/>
              <a:t>Х</a:t>
            </a:r>
            <a:r>
              <a:rPr lang="en-US" sz="1600" dirty="0" smtClean="0"/>
              <a:t>I </a:t>
            </a:r>
            <a:r>
              <a:rPr lang="ru-RU" sz="1600" dirty="0" smtClean="0"/>
              <a:t>межвузовская студенческая научно-практическая конференция «Актуальные проблемы экономики, менеджмента и права» (28 апреля, 2017 г.);</a:t>
            </a:r>
          </a:p>
          <a:p>
            <a:pPr lvl="0"/>
            <a:r>
              <a:rPr lang="ru-RU" sz="1600" dirty="0" smtClean="0"/>
              <a:t>Круглый стол, посвященный году Экологии (09 ноября, 2017 г.);</a:t>
            </a:r>
          </a:p>
          <a:p>
            <a:pPr lvl="0"/>
            <a:r>
              <a:rPr lang="ru-RU" sz="1600" dirty="0" smtClean="0"/>
              <a:t>Научно-практический мастер-класс сотрудников АО «Альфа банк»для студентов направления «Экономика» «О банковских продуктах» (9 октября, 2017 г.);</a:t>
            </a:r>
          </a:p>
          <a:p>
            <a:pPr lvl="0"/>
            <a:r>
              <a:rPr lang="ru-RU" sz="1600" dirty="0" smtClean="0"/>
              <a:t>Научно-практический семинар «Зачем нужна статистика?» (с участием зам.начальника отдела статистики уровня жизни, обследований домашних хозяйств, населения и здравоохранения Территориального органа Федеральной службы государственной статистики по РС (Я) (10 октября, 2017 г.);</a:t>
            </a:r>
          </a:p>
          <a:p>
            <a:pPr lvl="0"/>
            <a:r>
              <a:rPr lang="ru-RU" sz="1600" dirty="0" smtClean="0"/>
              <a:t>Заседание рабочей группы по образованию и культуре ЯРО ОНФ (3 ноября, 2017 г.);</a:t>
            </a:r>
          </a:p>
          <a:p>
            <a:pPr lvl="0"/>
            <a:r>
              <a:rPr lang="ru-RU" sz="1600" dirty="0" err="1" smtClean="0"/>
              <a:t>Внутривузовская</a:t>
            </a:r>
            <a:r>
              <a:rPr lang="ru-RU" sz="1600" dirty="0" smtClean="0"/>
              <a:t> туристическая олимпиада «Северный меридиан» в рамках республиканской Недели географии. (25 ноября , 2017 г.);</a:t>
            </a:r>
            <a:endParaRPr lang="ru-RU" sz="1600" b="1" i="1" dirty="0" smtClean="0"/>
          </a:p>
          <a:p>
            <a:r>
              <a:rPr lang="ru-RU" sz="1600" dirty="0" smtClean="0"/>
              <a:t>Конкурс «Триколор-2017», посвященный Дню Юриста и дню Конституции Российской Федерации. (8 декабря , 2017 г.);</a:t>
            </a:r>
          </a:p>
          <a:p>
            <a:pPr lvl="0"/>
            <a:r>
              <a:rPr lang="ru-RU" sz="1600" dirty="0" smtClean="0"/>
              <a:t>Интеллектуальная игра для старшеклассников и студентов «Своя игра» в рамках конкурса «Триколор-2017 (8 декабря, 2017 г.)</a:t>
            </a:r>
          </a:p>
          <a:p>
            <a:pPr lvl="0">
              <a:buNone/>
            </a:pPr>
            <a:endParaRPr lang="ru-RU" sz="1600" dirty="0" smtClean="0"/>
          </a:p>
          <a:p>
            <a:pPr lvl="0" algn="ctr">
              <a:buNone/>
            </a:pPr>
            <a:endParaRPr lang="ru-RU" sz="1400" dirty="0" smtClean="0"/>
          </a:p>
          <a:p>
            <a:pPr lvl="0"/>
            <a:endParaRPr lang="ru-RU" sz="1400" dirty="0" smtClean="0"/>
          </a:p>
          <a:p>
            <a:pPr lvl="0" algn="just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ППС Института принял участие в 27 научных мероприятиях (в т.ч. международных)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5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Дискуссионная площадка: «Социальная экология региона: угрозы и перспективы» - </a:t>
            </a:r>
            <a:r>
              <a:rPr lang="ru-RU" dirty="0" err="1" smtClean="0"/>
              <a:t>Залуцкая</a:t>
            </a:r>
            <a:r>
              <a:rPr lang="ru-RU" dirty="0" smtClean="0"/>
              <a:t> С.Ю. (7 февраля 2017, Якутск);</a:t>
            </a:r>
          </a:p>
          <a:p>
            <a:r>
              <a:rPr lang="ru-RU" dirty="0" smtClean="0"/>
              <a:t>Международная научно-практическая конференция </a:t>
            </a:r>
            <a:r>
              <a:rPr lang="ru-RU" dirty="0" err="1" smtClean="0"/>
              <a:t>Дыльновские</a:t>
            </a:r>
            <a:r>
              <a:rPr lang="ru-RU" dirty="0" smtClean="0"/>
              <a:t> чтения «Социология </a:t>
            </a:r>
            <a:r>
              <a:rPr lang="en-US" dirty="0" smtClean="0"/>
              <a:t>XXI</a:t>
            </a:r>
            <a:r>
              <a:rPr lang="ru-RU" dirty="0" smtClean="0"/>
              <a:t>  века: традиции и инновации» - Уфимцева Е.И. (10 февраля, 2017 г.);</a:t>
            </a:r>
          </a:p>
          <a:p>
            <a:r>
              <a:rPr lang="ru-RU" dirty="0" smtClean="0"/>
              <a:t>Научно-методический семинар «Синергетика в образовании» - </a:t>
            </a:r>
            <a:r>
              <a:rPr lang="ru-RU" dirty="0" err="1" smtClean="0"/>
              <a:t>Залуцкая</a:t>
            </a:r>
            <a:r>
              <a:rPr lang="ru-RU" dirty="0" smtClean="0"/>
              <a:t> С.Ю. (15 февраля, 2017г.);</a:t>
            </a:r>
          </a:p>
          <a:p>
            <a:r>
              <a:rPr lang="ru-RU" dirty="0" smtClean="0"/>
              <a:t>Научно-практический «круглый стол» «Вызов будущего: что нас делает людьми?» (17 февраля, 2017 г.);</a:t>
            </a:r>
          </a:p>
          <a:p>
            <a:pPr lvl="0"/>
            <a:r>
              <a:rPr lang="ru-RU" dirty="0" smtClean="0"/>
              <a:t>деловая игра — дебаты «Развитие движения «Молодые профессионалы» </a:t>
            </a:r>
            <a:r>
              <a:rPr lang="ru-RU" dirty="0" err="1" smtClean="0"/>
              <a:t>WorldSkills</a:t>
            </a:r>
            <a:r>
              <a:rPr lang="ru-RU" dirty="0" smtClean="0"/>
              <a:t> </a:t>
            </a:r>
            <a:r>
              <a:rPr lang="ru-RU" dirty="0" err="1" smtClean="0"/>
              <a:t>Russia</a:t>
            </a:r>
            <a:r>
              <a:rPr lang="ru-RU" dirty="0" smtClean="0"/>
              <a:t> в Республике Саха (Якутия)» - Волков А.И. (5 марта, 2017 г.);</a:t>
            </a:r>
          </a:p>
          <a:p>
            <a:pPr lvl="0"/>
            <a:r>
              <a:rPr lang="ru-RU" dirty="0" smtClean="0"/>
              <a:t>заседание регионального совета отделения Русского географического общества – </a:t>
            </a:r>
            <a:r>
              <a:rPr lang="ru-RU" dirty="0" err="1" smtClean="0"/>
              <a:t>Цой</a:t>
            </a:r>
            <a:r>
              <a:rPr lang="ru-RU" dirty="0" smtClean="0"/>
              <a:t> Л.Н.(4 апреля, 2017 г.);</a:t>
            </a:r>
          </a:p>
          <a:p>
            <a:pPr lvl="0"/>
            <a:r>
              <a:rPr lang="ru-RU" dirty="0" smtClean="0"/>
              <a:t>Международная научная конференция студентов и аспирантов, посвященная 100-летию исторического образования в Саратовском университете «Грани истории: от Средневековья до современности» - Уфимцева Е.И. (12 мая, 2017 г.);</a:t>
            </a:r>
          </a:p>
          <a:p>
            <a:r>
              <a:rPr lang="ru-RU" dirty="0" smtClean="0"/>
              <a:t>III Всероссийская педагогическая ассамблея в честь 220-летия Российского государственного педагогического университета имени А. И. Герцена «Педагогическое образование – Россия будущего» (12 мая 2017 г., Санкт-Петербург) – </a:t>
            </a:r>
            <a:r>
              <a:rPr lang="ru-RU" dirty="0" err="1" smtClean="0"/>
              <a:t>Залуцкая</a:t>
            </a:r>
            <a:r>
              <a:rPr lang="ru-RU" dirty="0" smtClean="0"/>
              <a:t> С.Ю. (12 мая, 2017 г.);</a:t>
            </a:r>
          </a:p>
          <a:p>
            <a:r>
              <a:rPr lang="ru-RU" u="sng" dirty="0" smtClean="0">
                <a:hlinkClick r:id="rId2"/>
              </a:rPr>
              <a:t>Всероссийская конференция руководителей организаций системы дополнительного профессионального педагогического образования субъектов Российской Федерации  «Система оценки как важнейший инструмент управления качеством образования»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>
                <a:solidFill>
                  <a:schemeClr val="tx1"/>
                </a:solidFill>
              </a:rPr>
              <a:t>Залуцкая</a:t>
            </a:r>
            <a:r>
              <a:rPr lang="ru-RU" dirty="0" smtClean="0">
                <a:solidFill>
                  <a:schemeClr val="tx1"/>
                </a:solidFill>
              </a:rPr>
              <a:t> С.Ю. (12 мая, 2017 г.);</a:t>
            </a:r>
          </a:p>
          <a:p>
            <a:r>
              <a:rPr lang="en-US" dirty="0" smtClean="0"/>
              <a:t>V</a:t>
            </a:r>
            <a:r>
              <a:rPr lang="ru-RU" dirty="0" smtClean="0"/>
              <a:t> Международная научно-практическая междисциплинарная интернет-конференция «Гуманитарные науки и проблемы современной коммуникации»  - </a:t>
            </a:r>
            <a:r>
              <a:rPr lang="ru-RU" dirty="0" err="1" smtClean="0"/>
              <a:t>Залуцкая</a:t>
            </a:r>
            <a:r>
              <a:rPr lang="ru-RU" dirty="0" smtClean="0"/>
              <a:t> С.Ю. (18-25 мая 2017  г.);</a:t>
            </a:r>
          </a:p>
          <a:p>
            <a:pPr lvl="0"/>
            <a:r>
              <a:rPr lang="ru-RU" dirty="0" smtClean="0"/>
              <a:t>Круглый стол «Февральская революция: современные проблемы изучения» в рамках </a:t>
            </a:r>
            <a:r>
              <a:rPr lang="en-US" dirty="0" smtClean="0"/>
              <a:t> V </a:t>
            </a:r>
            <a:r>
              <a:rPr lang="ru-RU" dirty="0" smtClean="0"/>
              <a:t>Республиканского исторического конкурса «Весна 1917 года в Якутии» - Васильев В.Н. (19 мая, 2017 г.);</a:t>
            </a:r>
          </a:p>
          <a:p>
            <a:pPr lvl="0"/>
            <a:r>
              <a:rPr lang="ru-RU" dirty="0" smtClean="0"/>
              <a:t>V Международная научно-практическая междисциплинарная интернет-конференция «Гуманитарные науки и проблемы современной коммуникации» - </a:t>
            </a:r>
            <a:r>
              <a:rPr lang="ru-RU" dirty="0" err="1" smtClean="0"/>
              <a:t>Залуцкая</a:t>
            </a:r>
            <a:r>
              <a:rPr lang="ru-RU" dirty="0" smtClean="0"/>
              <a:t> С.Ю. (18-25 мая, 2017 г.);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IV</a:t>
            </a:r>
            <a:r>
              <a:rPr lang="ru-RU" dirty="0" smtClean="0"/>
              <a:t> Республиканская научная конференция «Философия и наука. Философия и литература» - </a:t>
            </a:r>
            <a:r>
              <a:rPr lang="ru-RU" dirty="0" err="1" smtClean="0"/>
              <a:t>Залуцкая</a:t>
            </a:r>
            <a:r>
              <a:rPr lang="ru-RU" dirty="0" smtClean="0"/>
              <a:t> С.Ю. (24 мая 2017, Якутск, СВФУ).</a:t>
            </a:r>
          </a:p>
          <a:p>
            <a:pPr lvl="0"/>
            <a:r>
              <a:rPr lang="en-US" dirty="0" smtClean="0"/>
              <a:t>II</a:t>
            </a:r>
            <a:r>
              <a:rPr lang="ru-RU" dirty="0" smtClean="0"/>
              <a:t> Международная научно-практическая конференция «Русистика на северо-востоке России и в странах Азиатско-Тихоокеанского региона: традиции и инновации» -  </a:t>
            </a:r>
            <a:r>
              <a:rPr lang="ru-RU" dirty="0" err="1" smtClean="0"/>
              <a:t>Залуцкая</a:t>
            </a:r>
            <a:r>
              <a:rPr lang="ru-RU" dirty="0" smtClean="0"/>
              <a:t> С.Ю. (16-22 июня, 2017 г.);</a:t>
            </a:r>
          </a:p>
          <a:p>
            <a:r>
              <a:rPr lang="ru-RU" dirty="0" smtClean="0"/>
              <a:t>VIII Пленум Общественной организации ветеранов (пенсионеров) войны, труда, Вооруженных Сил и правоохранительных органов Республики Саха (Якутия) – Васильев П.И.(19 июня, 2017 г.);</a:t>
            </a:r>
          </a:p>
          <a:p>
            <a:r>
              <a:rPr lang="ru-RU" dirty="0" smtClean="0"/>
              <a:t>Круглый стол «Независимая оценка качества образовательных услуг-2017»  с участием  Общественного совета Министерства образования и науки Республики Саха (Якутия) – </a:t>
            </a:r>
            <a:r>
              <a:rPr lang="ru-RU" dirty="0" err="1" smtClean="0"/>
              <a:t>Залуцкая</a:t>
            </a:r>
            <a:r>
              <a:rPr lang="ru-RU" dirty="0" smtClean="0"/>
              <a:t> С.Ю. (16 августа, 2017 г.);</a:t>
            </a:r>
          </a:p>
          <a:p>
            <a:r>
              <a:rPr lang="ru-RU" dirty="0" smtClean="0"/>
              <a:t>Научно-методический круглый стол «Условия развития творческого потенциала личности в контексте работы с одаренными детьми» (12.09.2017, Якутск).</a:t>
            </a:r>
          </a:p>
          <a:p>
            <a:pPr lvl="0"/>
            <a:r>
              <a:rPr lang="ru-RU" dirty="0" smtClean="0"/>
              <a:t>Улусная научно-практическая конференция «</a:t>
            </a:r>
            <a:r>
              <a:rPr lang="ru-RU" dirty="0" err="1" smtClean="0"/>
              <a:t>Умнуллубат</a:t>
            </a:r>
            <a:r>
              <a:rPr lang="ru-RU" dirty="0" smtClean="0"/>
              <a:t> </a:t>
            </a:r>
            <a:r>
              <a:rPr lang="ru-RU" dirty="0" err="1" smtClean="0"/>
              <a:t>чахчылар</a:t>
            </a:r>
            <a:r>
              <a:rPr lang="ru-RU" dirty="0" smtClean="0"/>
              <a:t>, </a:t>
            </a:r>
            <a:r>
              <a:rPr lang="ru-RU" dirty="0" err="1" smtClean="0"/>
              <a:t>уйэллэх</a:t>
            </a:r>
            <a:r>
              <a:rPr lang="ru-RU" dirty="0" smtClean="0"/>
              <a:t> </a:t>
            </a:r>
            <a:r>
              <a:rPr lang="ru-RU" dirty="0" err="1" smtClean="0"/>
              <a:t>ойдобуллэр</a:t>
            </a:r>
            <a:r>
              <a:rPr lang="ru-RU" dirty="0" smtClean="0"/>
              <a:t>», посвященная 75-летию переселения колхозов </a:t>
            </a:r>
            <a:r>
              <a:rPr lang="ru-RU" dirty="0" err="1" smtClean="0"/>
              <a:t>Чурапчинского</a:t>
            </a:r>
            <a:r>
              <a:rPr lang="ru-RU" dirty="0" smtClean="0"/>
              <a:t> района в северные районы в годы Великой Отечественной войны – </a:t>
            </a:r>
            <a:r>
              <a:rPr lang="ru-RU" dirty="0" err="1" smtClean="0"/>
              <a:t>Слепцова</a:t>
            </a:r>
            <a:r>
              <a:rPr lang="ru-RU" dirty="0" smtClean="0"/>
              <a:t> А.С. (20 сентября, 2017 г.);</a:t>
            </a:r>
          </a:p>
          <a:p>
            <a:r>
              <a:rPr lang="ru-RU" dirty="0" smtClean="0"/>
              <a:t>Международный научный симпозиум, посвященный 100-летию гуманитарного образования в СГУ «Столетие гуманитарного образования в саратовском государственном университете: диалог времен – прошедшего, настоящего и будущего» - Уфимцева Е.И. (25 октября, 2017 г.);</a:t>
            </a:r>
          </a:p>
          <a:p>
            <a:r>
              <a:rPr lang="ru-RU" dirty="0" smtClean="0"/>
              <a:t>Научно-практический «круглый стол» Российского комитета по программе ЮНЕСКО на тему: «Информация для всех» «Проблемы и перспективы развития образования на русском и обучения русскому языку в системах открытого образования» - </a:t>
            </a:r>
            <a:r>
              <a:rPr lang="ru-RU" dirty="0" err="1" smtClean="0"/>
              <a:t>Залуцкая</a:t>
            </a:r>
            <a:r>
              <a:rPr lang="ru-RU" dirty="0" smtClean="0"/>
              <a:t> С.Ю. (24-25 октября 2017 г.);</a:t>
            </a:r>
          </a:p>
          <a:p>
            <a:r>
              <a:rPr lang="ru-RU" dirty="0" smtClean="0"/>
              <a:t>Научно-методический круглый стол «Методические основы подготовки школьников ко Всероссийской олимпиаде по литературе» - </a:t>
            </a:r>
            <a:r>
              <a:rPr lang="ru-RU" dirty="0" err="1" smtClean="0"/>
              <a:t>Залуцкая</a:t>
            </a:r>
            <a:r>
              <a:rPr lang="ru-RU" dirty="0" smtClean="0"/>
              <a:t> С.Ю. (31 октября, 2017 г.);</a:t>
            </a:r>
          </a:p>
          <a:p>
            <a:r>
              <a:rPr lang="ru-RU" dirty="0" smtClean="0"/>
              <a:t>Международная научно-практическая конференция «Жизненный мир личности: исследовательские перспективы» - Уфимцева Е.И. (17 ноября, 2017 г.)</a:t>
            </a:r>
          </a:p>
          <a:p>
            <a:pPr lvl="0"/>
            <a:r>
              <a:rPr lang="ru-RU" dirty="0" smtClean="0"/>
              <a:t>Международная научно-практическая конференция «Русский язык и литература в современном образовательном пространстве: диалог культур» - </a:t>
            </a:r>
            <a:r>
              <a:rPr lang="ru-RU" dirty="0" err="1" smtClean="0"/>
              <a:t>Цой</a:t>
            </a:r>
            <a:r>
              <a:rPr lang="ru-RU" dirty="0" smtClean="0"/>
              <a:t> Л.Н., </a:t>
            </a:r>
            <a:r>
              <a:rPr lang="ru-RU" dirty="0" err="1" smtClean="0"/>
              <a:t>Залуцкая</a:t>
            </a:r>
            <a:r>
              <a:rPr lang="ru-RU" dirty="0" smtClean="0"/>
              <a:t> С.Ю. (19-21 ноября, 2017 г.);</a:t>
            </a:r>
          </a:p>
          <a:p>
            <a:pPr lvl="0"/>
            <a:r>
              <a:rPr lang="ru-RU" dirty="0" smtClean="0"/>
              <a:t>Региональная конференция Общероссийского народного фронта – </a:t>
            </a:r>
            <a:r>
              <a:rPr lang="ru-RU" dirty="0" err="1" smtClean="0"/>
              <a:t>Цой</a:t>
            </a:r>
            <a:r>
              <a:rPr lang="ru-RU" dirty="0" smtClean="0"/>
              <a:t> Л.Н., Климентова Г.Д., Сидорова С.Ю.(ноябрь, 2017 г.);</a:t>
            </a:r>
          </a:p>
          <a:p>
            <a:pPr lvl="0"/>
            <a:r>
              <a:rPr lang="en-US" dirty="0" smtClean="0"/>
              <a:t>XIII </a:t>
            </a:r>
            <a:r>
              <a:rPr lang="ru-RU" dirty="0" smtClean="0"/>
              <a:t>республиканские Рождественские образовательные чтения (7 декабря, 2017 г.);</a:t>
            </a:r>
          </a:p>
          <a:p>
            <a:pPr lvl="0"/>
            <a:r>
              <a:rPr lang="ru-RU" dirty="0" smtClean="0"/>
              <a:t>Круглый стол «Противодействие коррупции: правовое просвещение и </a:t>
            </a:r>
            <a:r>
              <a:rPr lang="ru-RU" dirty="0" err="1" smtClean="0"/>
              <a:t>антикоррупционные</a:t>
            </a:r>
            <a:r>
              <a:rPr lang="ru-RU" dirty="0" smtClean="0"/>
              <a:t> стандарты поведения» в рамках Международного дня борьбы с коррупцией - Сергеев Ю.В. (11 декабря, 2017 г.);</a:t>
            </a:r>
          </a:p>
          <a:p>
            <a:pPr lvl="0"/>
            <a:r>
              <a:rPr lang="ru-RU" dirty="0" smtClean="0"/>
              <a:t>Международный творческий конкурс «Мой город – самый лучший на планете» - Охлопкова Е.В. (17 декабря, 2017 г.).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pkvsiem4\Рабочий стол\Эк-мат иг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414240" cy="28803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7" name="Picture 3" descr="C:\Documents and Settings\pkvsiem4\Рабочий стол\ОН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320481" cy="28803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050" name="Picture 2" descr="C:\Documents and Settings\pkvsiem4\Рабочий стол\Н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334272" cy="28895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3" name="Picture 2" descr="C:\Documents and Settings\berestenkovaai\Рабочий стол\ОЕВ\НИО 2017-2018\фото студ.конф.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8999"/>
            <a:ext cx="4392488" cy="2928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4015</TotalTime>
  <Words>1649</Words>
  <Application>Microsoft Office PowerPoint</Application>
  <PresentationFormat>Экран (4:3)</PresentationFormat>
  <Paragraphs>157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НОУ ВО «Восточно-Сибирский институт  экономики и менеджмента»</vt:lpstr>
      <vt:lpstr>Научные ПУБЛИКАЦИИ за 2017 г.</vt:lpstr>
      <vt:lpstr>НАУЧНЫЕ ИЗДАНИЯ</vt:lpstr>
      <vt:lpstr>Публикации статей  в журналах ВАК,РИНЦ, SCOPUS</vt:lpstr>
      <vt:lpstr>Слайд 5</vt:lpstr>
      <vt:lpstr>В 2017 году проведено 11 научных мероприятий</vt:lpstr>
      <vt:lpstr>ППС Института принял участие в 27 научных мероприятиях (в т.ч. международных) </vt:lpstr>
      <vt:lpstr>Слайд 8</vt:lpstr>
      <vt:lpstr>Слайд 9</vt:lpstr>
      <vt:lpstr>Технопарк «Invita»</vt:lpstr>
      <vt:lpstr>В рамках международной деятельности</vt:lpstr>
      <vt:lpstr>Международные проекты</vt:lpstr>
      <vt:lpstr>Слайд 13</vt:lpstr>
      <vt:lpstr>Слайд 14</vt:lpstr>
      <vt:lpstr>Слайд 15</vt:lpstr>
      <vt:lpstr>3. Проведение международной дистанционной студенческой олимпиады «Северный меридиан» среди студентов  Университета Арктики</vt:lpstr>
      <vt:lpstr>Слайд 17</vt:lpstr>
      <vt:lpstr>4. Маркетинговое исследование:  исследование  конкурентноспособности якутских товаров и услуг на потребительском рынке Арктических территорий</vt:lpstr>
      <vt:lpstr>Слайд 19</vt:lpstr>
      <vt:lpstr>5. Изучение особенностей развития туризма на Арктических территориях</vt:lpstr>
      <vt:lpstr>Слайд 21</vt:lpstr>
      <vt:lpstr>6. Разработка региональной комплексной программы социально-правовой  поддержки коренных малочисленных народов Севера (на примере Финляндии и США)</vt:lpstr>
      <vt:lpstr>Слайд 23</vt:lpstr>
      <vt:lpstr>Научно-исследовательская работа студентов</vt:lpstr>
      <vt:lpstr>Слайд 25</vt:lpstr>
      <vt:lpstr>Динамика участия студентов в научно – исследовательской работе ИНСТИТУТА</vt:lpstr>
      <vt:lpstr>Достижения</vt:lpstr>
      <vt:lpstr>НИОКР 2017</vt:lpstr>
    </vt:vector>
  </TitlesOfParts>
  <Company>bgu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niospecialist</dc:creator>
  <cp:lastModifiedBy>berestenkovaai</cp:lastModifiedBy>
  <cp:revision>359</cp:revision>
  <dcterms:created xsi:type="dcterms:W3CDTF">2014-12-16T05:13:25Z</dcterms:created>
  <dcterms:modified xsi:type="dcterms:W3CDTF">2018-03-27T07:58:59Z</dcterms:modified>
</cp:coreProperties>
</file>